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media/image2.jpeg" ContentType="image/jpeg"/>
  <Override PartName="/ppt/notesSlides/notesSlide2.xml" ContentType="application/vnd.openxmlformats-officedocument.presentationml.notesSlide+xml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14312" indent="-212725">
              <a:lnSpc>
                <a:spcPct val="93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900">
                <a:latin typeface="Arial"/>
                <a:ea typeface="Arial"/>
                <a:cs typeface="Arial"/>
                <a:sym typeface="Arial"/>
              </a:defRPr>
            </a:pPr>
            <a:r>
              <a:t>Pretreatment biopsy demonstrates hyperkeratosis with flattening of the epidermis, homogenization of the upper dermis with vascular dilation, and focal inflammation in the mid-dermis. (Hematoxylin-eosin stain; original magnification ×100.)</a:t>
            </a:r>
          </a:p>
          <a:p>
            <a:pPr marL="214312" indent="-212725">
              <a:lnSpc>
                <a:spcPct val="93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marL="214312" indent="-212725">
              <a:lnSpc>
                <a:spcPct val="93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5" name="Shape 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14312" indent="-212725">
              <a:lnSpc>
                <a:spcPct val="93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900">
                <a:latin typeface="Arial"/>
                <a:ea typeface="Arial"/>
                <a:cs typeface="Arial"/>
                <a:sym typeface="Arial"/>
              </a:defRPr>
            </a:pPr>
            <a:r>
              <a:t>Post-treatment biopsy shows a marked decrease in hyperkeratosis and a decrease in vascular dilation and inflammation, as well as a return of upper dermal cellularity. (Hematoxylin-eosin stain; original magnification ×100.)</a:t>
            </a:r>
          </a:p>
          <a:p>
            <a:pPr marL="214312" indent="-212725">
              <a:lnSpc>
                <a:spcPct val="93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marL="214312" indent="-212725">
              <a:lnSpc>
                <a:spcPct val="93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spcBef>
                <a:spcPts val="0"/>
              </a:spcBef>
            </a:lvl1pPr>
            <a:lvl2pPr algn="ctr">
              <a:spcBef>
                <a:spcPts val="0"/>
              </a:spcBef>
            </a:lvl2pPr>
            <a:lvl3pPr algn="ctr">
              <a:spcBef>
                <a:spcPts val="0"/>
              </a:spcBef>
            </a:lvl3pPr>
            <a:lvl4pPr algn="ctr">
              <a:spcBef>
                <a:spcPts val="0"/>
              </a:spcBef>
            </a:lvl4pPr>
            <a:lvl5pPr algn="ctr">
              <a:spcBef>
                <a:spcPts val="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lsevier.com/termsandconditions" TargetMode="External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4" Type="http://schemas.openxmlformats.org/officeDocument/2006/relationships/hyperlink" Target="http://www.elsevier.com/termsandconditions" TargetMode="External"/><Relationship Id="rId5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Relationship Id="rId4" Type="http://schemas.openxmlformats.org/officeDocument/2006/relationships/hyperlink" Target="http://www.elsevier.com/termsandconditions" TargetMode="External"/><Relationship Id="rId5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60362" y="1260475"/>
            <a:ext cx="8640763" cy="197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spcBef>
                <a:spcPts val="3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i="1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Intradermal injection of autologous platelet-rich plasma for the treatment of vulvar lichen sclerosus</a:t>
            </a:r>
            <a:r>
              <a:rPr i="0"/>
              <a:t> </a:t>
            </a:r>
          </a:p>
          <a:p>
            <a:pPr algn="ctr">
              <a:spcBef>
                <a:spcPts val="27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i="1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Andrew T. Goldstein, MD, Michelle King, MSc, Charles Runels, MD, Meghan Gloth, MD, Richard Pfau, MD</a:t>
            </a:r>
            <a:r>
              <a:rPr i="0"/>
              <a:t> 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i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Journal of the American Academy of Dermatology</a:t>
            </a:r>
            <a:r>
              <a:rPr i="0"/>
              <a:t> 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Volume 76, Issue 1, Pages 158-160 (January 2017)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DOI: 10.1016/j.jaad.2016.07.037</a:t>
            </a:r>
          </a:p>
        </p:txBody>
      </p:sp>
      <p:sp>
        <p:nvSpPr>
          <p:cNvPr id="30" name="Shape 30"/>
          <p:cNvSpPr/>
          <p:nvPr/>
        </p:nvSpPr>
        <p:spPr>
          <a:xfrm>
            <a:off x="952500" y="6632094"/>
            <a:ext cx="5556250" cy="21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Copyright © 2016 American Academy of Dermatology, Inc.</a:t>
            </a:r>
            <a:r>
              <a:rPr u="sng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hlinkClick r:id="rId2" invalidUrl="" action="" tgtFrame="" tooltip="" history="1" highlightClick="0" endSnd="0"/>
              </a:rPr>
              <a:t> Terms and Conditions</a:t>
            </a:r>
          </a:p>
        </p:txBody>
      </p:sp>
      <p:pic>
        <p:nvPicPr>
          <p:cNvPr id="31" name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375" y="6064250"/>
            <a:ext cx="708025" cy="793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22400" y="1498600"/>
            <a:ext cx="6350000" cy="350996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952500" y="6477000"/>
            <a:ext cx="8255000" cy="213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i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Journal of the American Academy of Dermatology</a:t>
            </a:r>
            <a:r>
              <a:rPr i="0"/>
              <a:t> 2017 76, 158-160DOI: (10.1016/j.jaad.2016.07.037) </a:t>
            </a:r>
          </a:p>
        </p:txBody>
      </p:sp>
      <p:sp>
        <p:nvSpPr>
          <p:cNvPr id="35" name="Shape 35"/>
          <p:cNvSpPr/>
          <p:nvPr/>
        </p:nvSpPr>
        <p:spPr>
          <a:xfrm>
            <a:off x="952500" y="6632094"/>
            <a:ext cx="5556250" cy="21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Copyright © 2016 American Academy of Dermatology, Inc.</a:t>
            </a:r>
            <a:r>
              <a:rPr u="sng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hlinkClick r:id="rId4" invalidUrl="" action="" tgtFrame="" tooltip="" history="1" highlightClick="0" endSnd="0"/>
              </a:rPr>
              <a:t> Terms and Conditions</a:t>
            </a:r>
          </a:p>
        </p:txBody>
      </p:sp>
      <p:pic>
        <p:nvPicPr>
          <p:cNvPr id="36" name="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375" y="6064250"/>
            <a:ext cx="708025" cy="793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22400" y="1593850"/>
            <a:ext cx="6350000" cy="331946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952500" y="6477000"/>
            <a:ext cx="8255000" cy="213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i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Journal of the American Academy of Dermatology</a:t>
            </a:r>
            <a:r>
              <a:rPr i="0"/>
              <a:t> 2017 76, 158-160DOI: (10.1016/j.jaad.2016.07.037) </a:t>
            </a:r>
          </a:p>
        </p:txBody>
      </p:sp>
      <p:sp>
        <p:nvSpPr>
          <p:cNvPr id="42" name="Shape 42"/>
          <p:cNvSpPr/>
          <p:nvPr/>
        </p:nvSpPr>
        <p:spPr>
          <a:xfrm>
            <a:off x="952500" y="6632094"/>
            <a:ext cx="5556250" cy="21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Copyright © 2016 American Academy of Dermatology, Inc.</a:t>
            </a:r>
            <a:r>
              <a:rPr u="sng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hlinkClick r:id="rId4" invalidUrl="" action="" tgtFrame="" tooltip="" history="1" highlightClick="0" endSnd="0"/>
              </a:rPr>
              <a:t> Terms and Conditions</a:t>
            </a:r>
          </a:p>
        </p:txBody>
      </p:sp>
      <p:pic>
        <p:nvPicPr>
          <p:cNvPr id="43" name="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375" y="6064250"/>
            <a:ext cx="708025" cy="793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